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1"/>
  </p:notesMasterIdLst>
  <p:sldIdLst>
    <p:sldId id="607" r:id="rId2"/>
    <p:sldId id="608" r:id="rId3"/>
    <p:sldId id="610" r:id="rId4"/>
    <p:sldId id="611" r:id="rId5"/>
    <p:sldId id="636" r:id="rId6"/>
    <p:sldId id="637" r:id="rId7"/>
    <p:sldId id="527" r:id="rId8"/>
    <p:sldId id="614" r:id="rId9"/>
    <p:sldId id="632" r:id="rId10"/>
    <p:sldId id="590" r:id="rId11"/>
    <p:sldId id="586" r:id="rId12"/>
    <p:sldId id="587" r:id="rId13"/>
    <p:sldId id="615" r:id="rId14"/>
    <p:sldId id="588" r:id="rId15"/>
    <p:sldId id="589" r:id="rId16"/>
    <p:sldId id="616" r:id="rId17"/>
    <p:sldId id="591" r:id="rId18"/>
    <p:sldId id="618" r:id="rId19"/>
    <p:sldId id="619" r:id="rId20"/>
    <p:sldId id="633" r:id="rId21"/>
    <p:sldId id="530" r:id="rId22"/>
    <p:sldId id="594" r:id="rId23"/>
    <p:sldId id="595" r:id="rId24"/>
    <p:sldId id="620" r:id="rId25"/>
    <p:sldId id="621" r:id="rId26"/>
    <p:sldId id="634" r:id="rId27"/>
    <p:sldId id="598" r:id="rId28"/>
    <p:sldId id="599" r:id="rId29"/>
    <p:sldId id="600" r:id="rId30"/>
    <p:sldId id="601" r:id="rId31"/>
    <p:sldId id="622" r:id="rId32"/>
    <p:sldId id="602" r:id="rId33"/>
    <p:sldId id="623" r:id="rId34"/>
    <p:sldId id="635" r:id="rId35"/>
    <p:sldId id="624" r:id="rId36"/>
    <p:sldId id="597" r:id="rId37"/>
    <p:sldId id="604" r:id="rId38"/>
    <p:sldId id="605" r:id="rId39"/>
    <p:sldId id="606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62222"/>
    <a:srgbClr val="00FA00"/>
    <a:srgbClr val="17385F"/>
    <a:srgbClr val="BC2922"/>
    <a:srgbClr val="950F05"/>
    <a:srgbClr val="F85A5A"/>
    <a:srgbClr val="F51111"/>
    <a:srgbClr val="EB1B1B"/>
    <a:srgbClr val="C013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02" autoAdjust="0"/>
    <p:restoredTop sz="95701" autoAdjust="0"/>
  </p:normalViewPr>
  <p:slideViewPr>
    <p:cSldViewPr>
      <p:cViewPr varScale="1">
        <p:scale>
          <a:sx n="79" d="100"/>
          <a:sy n="79" d="100"/>
        </p:scale>
        <p:origin x="140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FEE85C-12D8-4E7F-A40E-648F4A545D4B}" type="datetimeFigureOut">
              <a:rPr lang="en-US" smtClean="0"/>
              <a:t>7/3/19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4ACFD-7A7C-47DE-BDB0-03582906F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投影片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448816" y="4725144"/>
            <a:ext cx="8443664" cy="1142256"/>
          </a:xfrm>
        </p:spPr>
        <p:txBody>
          <a:bodyPr anchor="b"/>
          <a:lstStyle>
            <a:lvl1pPr algn="r">
              <a:defRPr cap="all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4198D9F8-B43C-4F13-A1F7-75C7E20AEE15}" type="datetimeFigureOut">
              <a:rPr lang="en-US" smtClean="0"/>
              <a:pPr/>
              <a:t>7/3/19</a:t>
            </a:fld>
            <a:endParaRPr 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648" y="162366"/>
            <a:ext cx="8153400" cy="818362"/>
          </a:xfrm>
        </p:spPr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7/3/19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683568" cy="381653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8153400" cy="4824536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TW" altLang="en-US" dirty="0"/>
              <a:t>按一下以編輯母片文字樣式</a:t>
            </a:r>
          </a:p>
          <a:p>
            <a:pPr lvl="1" eaLnBrk="1" latinLnBrk="0" hangingPunct="1"/>
            <a:r>
              <a:rPr lang="zh-TW" altLang="en-US" dirty="0"/>
              <a:t>第二層</a:t>
            </a:r>
          </a:p>
          <a:p>
            <a:pPr lvl="2" eaLnBrk="1" latinLnBrk="0" hangingPunct="1"/>
            <a:r>
              <a:rPr lang="zh-TW" altLang="en-US" dirty="0"/>
              <a:t>第三層</a:t>
            </a:r>
          </a:p>
          <a:p>
            <a:pPr lvl="3" eaLnBrk="1" latinLnBrk="0" hangingPunct="1"/>
            <a:r>
              <a:rPr lang="zh-TW" altLang="en-US" dirty="0"/>
              <a:t>第四層</a:t>
            </a:r>
          </a:p>
          <a:p>
            <a:pPr lvl="4" eaLnBrk="1" latinLnBrk="0" hangingPunct="1"/>
            <a:r>
              <a:rPr lang="zh-TW" altLang="en-US" dirty="0"/>
              <a:t>第五層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71600" y="2343944"/>
            <a:ext cx="7123113" cy="3821360"/>
          </a:xfrm>
        </p:spPr>
        <p:txBody>
          <a:bodyPr anchor="t">
            <a:normAutofit/>
          </a:bodyPr>
          <a:lstStyle>
            <a:lvl1pPr marL="363538" indent="-363538">
              <a:buClr>
                <a:schemeClr val="accent3">
                  <a:lumMod val="75000"/>
                </a:schemeClr>
              </a:buClr>
              <a:buSzPct val="90000"/>
              <a:buFont typeface="Wingdings" pitchFamily="2" charset="2"/>
              <a:buChar char="l"/>
              <a:defRPr sz="24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7" name="矩形 6"/>
          <p:cNvSpPr/>
          <p:nvPr/>
        </p:nvSpPr>
        <p:spPr bwMode="white">
          <a:xfrm>
            <a:off x="0" y="1124744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200944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1371600" y="1200944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1200944"/>
            <a:ext cx="7620000" cy="990600"/>
          </a:xfrm>
        </p:spPr>
        <p:txBody>
          <a:bodyPr/>
          <a:lstStyle>
            <a:lvl1pPr algn="l">
              <a:buNone/>
              <a:defRPr sz="4400" b="1" cap="none">
                <a:solidFill>
                  <a:srgbClr val="FFFFFF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7/3/19</a:t>
            </a:fld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1353344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8153400" cy="9361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7/3/19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 txBox="1">
            <a:spLocks/>
          </p:cNvSpPr>
          <p:nvPr/>
        </p:nvSpPr>
        <p:spPr>
          <a:xfrm>
            <a:off x="8460432" y="6453336"/>
            <a:ext cx="683568" cy="381653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defPPr>
              <a:defRPr lang="zh-TW"/>
            </a:defPPr>
            <a:lvl1pPr marL="0" algn="ctr" defTabSz="914400" rtl="0" eaLnBrk="1" latinLnBrk="0" hangingPunct="1"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1F7C61-E806-464B-B0A8-1A94F5094F2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學習目標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691680" y="366936"/>
            <a:ext cx="7223720" cy="4574232"/>
          </a:xfrm>
        </p:spPr>
        <p:txBody>
          <a:bodyPr>
            <a:normAutofit/>
          </a:bodyPr>
          <a:lstStyle>
            <a:lvl1pPr marL="342900" indent="-342900">
              <a:buClr>
                <a:schemeClr val="accent3">
                  <a:lumMod val="75000"/>
                </a:schemeClr>
              </a:buClr>
              <a:buSzPct val="80000"/>
              <a:buFont typeface="Wingdings" pitchFamily="2" charset="2"/>
              <a:buChar char="l"/>
              <a:defRPr sz="28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8" name="矩形 7"/>
          <p:cNvSpPr/>
          <p:nvPr/>
        </p:nvSpPr>
        <p:spPr bwMode="white">
          <a:xfrm>
            <a:off x="-9144" y="513432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-9144" y="522576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1545336" y="521661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0200" y="5210520"/>
            <a:ext cx="7315200" cy="685800"/>
          </a:xfrm>
        </p:spPr>
        <p:txBody>
          <a:bodyPr anchor="ctr">
            <a:normAutofit/>
          </a:bodyPr>
          <a:lstStyle>
            <a:lvl1pPr algn="l"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11" name="矩形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4198D9F8-B43C-4F13-A1F7-75C7E20AEE15}" type="datetimeFigureOut">
              <a:rPr lang="en-US" smtClean="0"/>
              <a:pPr/>
              <a:t>7/3/19</a:t>
            </a:fld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522956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5" b="100000" l="599" r="100000">
                        <a14:foregroundMark x1="28743" y1="55856" x2="28743" y2="55856"/>
                        <a14:foregroundMark x1="17964" y1="58559" x2="17964" y2="58559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325" y="4179262"/>
            <a:ext cx="159067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91B3DA-579F-E244-B8E4-527EA5670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F3B635-757B-EC43-8643-5DA39FFC4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9D8D8FB-8D4E-E846-BE7C-FD8155C22A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9FD650E-7D97-4749-AD9C-CB17E84E1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7/3/19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72C55E2-7D8A-A947-8FDA-41A8AB5F6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D5B5482-F27A-2347-9A13-02F8C4205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322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95992" y="0"/>
            <a:ext cx="8548007" cy="9807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dirty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495008"/>
            <a:ext cx="8153400" cy="474230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dirty="0"/>
              <a:t>按一下以編輯母片文字樣式</a:t>
            </a:r>
          </a:p>
          <a:p>
            <a:pPr lvl="1" eaLnBrk="1" latinLnBrk="0" hangingPunct="1"/>
            <a:r>
              <a:rPr kumimoji="0" lang="zh-TW" altLang="en-US" dirty="0"/>
              <a:t>第二層</a:t>
            </a:r>
          </a:p>
          <a:p>
            <a:pPr lvl="2" eaLnBrk="1" latinLnBrk="0" hangingPunct="1"/>
            <a:r>
              <a:rPr kumimoji="0" lang="zh-TW" altLang="en-US" dirty="0"/>
              <a:t>第三層</a:t>
            </a:r>
          </a:p>
          <a:p>
            <a:pPr lvl="3" eaLnBrk="1" latinLnBrk="0" hangingPunct="1"/>
            <a:r>
              <a:rPr kumimoji="0" lang="zh-TW" altLang="en-US" dirty="0"/>
              <a:t>第四層</a:t>
            </a:r>
          </a:p>
          <a:p>
            <a:pPr lvl="4" eaLnBrk="1" latinLnBrk="0" hangingPunct="1"/>
            <a:r>
              <a:rPr kumimoji="0" lang="zh-TW" altLang="en-US" dirty="0"/>
              <a:t>第五層</a:t>
            </a:r>
            <a:endParaRPr kumimoji="0" lang="en-US" dirty="0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096000" y="645353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198D9F8-B43C-4F13-A1F7-75C7E20AEE15}" type="datetimeFigureOut">
              <a:rPr lang="en-US" smtClean="0"/>
              <a:pPr/>
              <a:t>7/3/19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609600" y="645333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矩形 6"/>
          <p:cNvSpPr/>
          <p:nvPr/>
        </p:nvSpPr>
        <p:spPr bwMode="white">
          <a:xfrm>
            <a:off x="0" y="980728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026448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600" b="1" dirty="0"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0550" y="1026448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0" y="1018510"/>
            <a:ext cx="533400" cy="236538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ctr" eaLnBrk="1" latinLnBrk="0" hangingPunct="1">
              <a:defRPr kumimoji="0" sz="1800" b="1">
                <a:solidFill>
                  <a:srgbClr val="FFFFFF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533400" cy="9807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</p:sldLayoutIdLst>
  <p:txStyles>
    <p:titleStyle>
      <a:lvl1pPr algn="l" rtl="0" eaLnBrk="1" latinLnBrk="0" hangingPunct="1">
        <a:spcBef>
          <a:spcPct val="0"/>
        </a:spcBef>
        <a:buNone/>
        <a:defRPr kumimoji="0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just" rtl="0" eaLnBrk="1" latinLnBrk="0" hangingPunct="1">
        <a:spcBef>
          <a:spcPts val="300"/>
        </a:spcBef>
        <a:spcAft>
          <a:spcPts val="600"/>
        </a:spcAft>
        <a:buClr>
          <a:schemeClr val="accent2"/>
        </a:buClr>
        <a:buSzPct val="60000"/>
        <a:buFont typeface="Wingdings"/>
        <a:buChar char=""/>
        <a:defRPr kumimoji="0"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just" rtl="0" eaLnBrk="1" latinLnBrk="0" hangingPunct="1">
        <a:spcBef>
          <a:spcPts val="300"/>
        </a:spcBef>
        <a:spcAft>
          <a:spcPts val="600"/>
        </a:spcAft>
        <a:buClr>
          <a:schemeClr val="accent1"/>
        </a:buClr>
        <a:buSzPct val="70000"/>
        <a:buFont typeface="Wingdings 2"/>
        <a:buChar char=""/>
        <a:defRPr kumimoji="0"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2"/>
        </a:buClr>
        <a:buSzPct val="75000"/>
        <a:buFont typeface="Wingdings"/>
        <a:buChar char=""/>
        <a:defRPr kumimoji="0" sz="18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3"/>
        </a:buClr>
        <a:buSzPct val="75000"/>
        <a:buFont typeface="Wingdings"/>
        <a:buChar char=""/>
        <a:defRPr kumimoji="0" sz="16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4"/>
        </a:buClr>
        <a:buSzPct val="65000"/>
        <a:buFont typeface="Wingdings"/>
        <a:buChar char=""/>
        <a:defRPr kumimoji="0"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05</a:t>
            </a:r>
            <a:r>
              <a:rPr lang="zh-TW" altLang="en-US" dirty="0"/>
              <a:t>章　重要演算法實作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D1D1646-9C19-FB47-BA8F-AE213FA757C4}"/>
              </a:ext>
            </a:extLst>
          </p:cNvPr>
          <p:cNvSpPr/>
          <p:nvPr/>
        </p:nvSpPr>
        <p:spPr>
          <a:xfrm>
            <a:off x="2498272" y="6226628"/>
            <a:ext cx="3600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http://gg.gg/108IT-PlayList-YouTube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89280C5-03C5-194F-AC3F-D03DF8C23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267944"/>
            <a:ext cx="1510249" cy="151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99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A075F986-5899-7E46-813B-2CE0AE38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氣泡排序法程式碼</a:t>
            </a:r>
            <a:r>
              <a:rPr kumimoji="1" lang="en-US" altLang="zh-TW" dirty="0"/>
              <a:t>-</a:t>
            </a:r>
            <a:r>
              <a:rPr kumimoji="1" lang="zh-TW" altLang="en-US" dirty="0"/>
              <a:t>流程圖</a:t>
            </a:r>
          </a:p>
        </p:txBody>
      </p:sp>
      <p:pic>
        <p:nvPicPr>
          <p:cNvPr id="15" name="內容版面配置區 14">
            <a:extLst>
              <a:ext uri="{FF2B5EF4-FFF2-40B4-BE49-F238E27FC236}">
                <a16:creationId xmlns:a16="http://schemas.microsoft.com/office/drawing/2014/main" id="{4F97E03F-0C9F-9C48-B317-B61A000F76C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6049" y="2140520"/>
            <a:ext cx="4038600" cy="3938469"/>
          </a:xfrm>
          <a:prstGeom prst="rect">
            <a:avLst/>
          </a:prstGeom>
        </p:spPr>
      </p:pic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D0D9D882-A412-9346-9707-6627777BE0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636223"/>
            <a:ext cx="4038600" cy="445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70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B23EC6-6D47-0048-BEC8-4F434E3F2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氣泡排序法程式設計實作</a:t>
            </a:r>
            <a:r>
              <a:rPr kumimoji="1" lang="en-US" altLang="zh-TW" dirty="0"/>
              <a:t>-1</a:t>
            </a:r>
            <a:endParaRPr kumimoji="1"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95400"/>
            <a:ext cx="894453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5039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43DB5B-7CC8-1F4B-BDC1-AE053AE1F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氣泡排序法程式設計實作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47800"/>
            <a:ext cx="8887233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3220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409575"/>
            <a:ext cx="8858250" cy="603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5311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4EF321-D4E8-6148-B281-023586D7D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28E5A0-6F94-EF4D-86AB-F3C9B2BCF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267200"/>
            <a:ext cx="4800600" cy="2452254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1" y="762000"/>
            <a:ext cx="8905875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4438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424EBE-E340-E644-8250-619344915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CB6345D-336D-2A46-B369-53105BA4F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23" y="0"/>
            <a:ext cx="85047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88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IT</a:t>
            </a:r>
            <a:r>
              <a:rPr lang="zh-TW" altLang="en-US" dirty="0"/>
              <a:t>加油站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2286000"/>
            <a:ext cx="8153400" cy="3951312"/>
          </a:xfrm>
        </p:spPr>
        <p:txBody>
          <a:bodyPr/>
          <a:lstStyle/>
          <a:p>
            <a:r>
              <a:rPr lang="zh-TW" altLang="en-US" b="0" dirty="0"/>
              <a:t>實作氣泡排序法還有一個常見的手法是利用「雙迴圈」來實作。外層迴圈用來處理「</a:t>
            </a:r>
            <a:r>
              <a:rPr lang="zh-TW" altLang="en-US" dirty="0"/>
              <a:t>回合數</a:t>
            </a:r>
            <a:r>
              <a:rPr lang="zh-TW" altLang="en-US" b="0" dirty="0"/>
              <a:t>」，內層迴層則用來處理「</a:t>
            </a:r>
            <a:r>
              <a:rPr lang="zh-TW" altLang="en-US" dirty="0"/>
              <a:t>相鄰兩數交換</a:t>
            </a:r>
            <a:r>
              <a:rPr lang="zh-TW" altLang="en-US" b="0" dirty="0"/>
              <a:t>」。函數版的作法利用了模組化，雙迴圈版的作法則看起來簡潔俐落。</a:t>
            </a:r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72347">
            <a:off x="533400" y="1371600"/>
            <a:ext cx="250507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6157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2BF9AD-B99C-E946-8DF7-40161C3DD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76200"/>
            <a:ext cx="6854118" cy="678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0348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5-2</a:t>
            </a:r>
            <a:r>
              <a:rPr lang="zh-TW" altLang="en-US" dirty="0"/>
              <a:t>　搜尋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循序搜尋</a:t>
            </a:r>
            <a:endParaRPr lang="en-US" altLang="zh-TW" dirty="0"/>
          </a:p>
          <a:p>
            <a:pPr lvl="1"/>
            <a:r>
              <a:rPr lang="zh-TW" altLang="en-US" b="0" dirty="0"/>
              <a:t>循序搜尋是最簡單的搜尋演算法，概念就是從陣列裡的第一個元素開始逐一檢查，如此一來便可以知道搜尋的目標值是否存在於陣列中。因此，實作上僅需要利用一個迴圈，將陣列中的各個元素數值取出來，檢查是否符合目標值即可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4481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實例演練－循序搜尋法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2543174"/>
            <a:ext cx="8153400" cy="3694137"/>
          </a:xfrm>
        </p:spPr>
        <p:txBody>
          <a:bodyPr/>
          <a:lstStyle/>
          <a:p>
            <a:r>
              <a:rPr lang="zh-TW" altLang="en-US" b="0" dirty="0"/>
              <a:t>以循序搜尋演算法，找出目標值</a:t>
            </a:r>
            <a:r>
              <a:rPr lang="en-US" altLang="zh-TW" dirty="0"/>
              <a:t>target</a:t>
            </a:r>
            <a:r>
              <a:rPr lang="zh-TW" altLang="en-US" b="0" dirty="0"/>
              <a:t>是否在陣列</a:t>
            </a:r>
            <a:r>
              <a:rPr lang="en-US" altLang="zh-TW" dirty="0"/>
              <a:t>data</a:t>
            </a:r>
            <a:r>
              <a:rPr lang="zh-TW" altLang="en-US" b="0" dirty="0"/>
              <a:t>中，並回傳目標值</a:t>
            </a:r>
            <a:r>
              <a:rPr lang="en-US" altLang="zh-TW" dirty="0"/>
              <a:t>target</a:t>
            </a:r>
            <a:r>
              <a:rPr lang="zh-TW" altLang="en-US" b="0" dirty="0"/>
              <a:t>所在的索引值。我們先看流程圖：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2981325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7582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5</a:t>
            </a:r>
            <a:r>
              <a:rPr lang="zh-TW" altLang="en-US" dirty="0"/>
              <a:t>章　重要演算法實作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b="0" dirty="0"/>
              <a:t>在第</a:t>
            </a:r>
            <a:r>
              <a:rPr lang="en-US" altLang="zh-TW" b="0" dirty="0"/>
              <a:t>2</a:t>
            </a:r>
            <a:r>
              <a:rPr lang="zh-TW" altLang="en-US" b="0" dirty="0"/>
              <a:t>章我們學習了排序及搜尋演算法，以及挑選演算法時要考量的時間複雜度。</a:t>
            </a:r>
            <a:endParaRPr lang="en-US" altLang="zh-TW" b="0" dirty="0"/>
          </a:p>
          <a:p>
            <a:r>
              <a:rPr lang="zh-TW" altLang="en-US" b="0" dirty="0"/>
              <a:t>在本章，我們終於要透過程式實作，體驗結合陣列資料結構及演算法，來解決排序及搜尋的問題。同時，我們提供流程圖作為參考及對照之用。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74178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327B56-2E0F-6A41-BBAF-EDC45A2AB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回想一下：循序搜尋法流程圖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97657E8-1187-E646-AD6B-F9D32CBD8ED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441872" y="1412875"/>
            <a:ext cx="6495205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46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247DD91-9E7F-E54B-A08B-0BF6544D1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循序搜尋法程式碼</a:t>
            </a:r>
            <a:r>
              <a:rPr kumimoji="1" lang="en-US" altLang="zh-TW" dirty="0"/>
              <a:t>-</a:t>
            </a:r>
            <a:r>
              <a:rPr kumimoji="1" lang="zh-TW" altLang="en-US" dirty="0"/>
              <a:t>流程圖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F4E9686-4094-D34C-AA24-8AD6586336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4800" y="1371600"/>
            <a:ext cx="4191000" cy="4564125"/>
          </a:xfrm>
          <a:prstGeom prst="rect">
            <a:avLst/>
          </a:prstGeom>
        </p:spPr>
      </p:pic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FAB312BA-B2C0-0943-88CD-D1FF8707BB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54301" y="1371600"/>
            <a:ext cx="4114800" cy="537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12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7C54ED-DFFB-0D44-A176-D920D9875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AB45DC-5109-5542-A1A9-54C8A06033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67EF63F-8E19-E444-93FD-23F4CA08DFB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6200"/>
            <a:ext cx="8441060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5209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7FD42D-5083-DC4C-BD8F-04DD44A92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431E37-E1AF-624A-95AD-F125CD19F0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E627737-E2AE-1F41-BF1C-D7FD0D4BA1E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100013"/>
            <a:ext cx="6743700" cy="665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9469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5-2</a:t>
            </a:r>
            <a:r>
              <a:rPr lang="zh-TW" altLang="en-US" dirty="0"/>
              <a:t>　搜尋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二分搜尋</a:t>
            </a:r>
            <a:endParaRPr lang="en-US" altLang="zh-TW" dirty="0"/>
          </a:p>
          <a:p>
            <a:pPr lvl="1"/>
            <a:r>
              <a:rPr lang="zh-TW" altLang="en-US" b="0" dirty="0"/>
              <a:t>二分搜尋是比循序搜尋更有效率的演算法。如果搜尋的陣列已經排序過，我們每次都可以去掉一半的數字，在剩下的另一半數字中搜尋目標值。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8713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實例演練－二分搜尋法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2543174"/>
            <a:ext cx="8153400" cy="3694137"/>
          </a:xfrm>
        </p:spPr>
        <p:txBody>
          <a:bodyPr/>
          <a:lstStyle/>
          <a:p>
            <a:r>
              <a:rPr lang="zh-TW" altLang="en-US" b="0" dirty="0"/>
              <a:t>以二分搜尋演算法，找出目標值</a:t>
            </a:r>
            <a:r>
              <a:rPr lang="en-US" altLang="zh-TW" dirty="0"/>
              <a:t>target</a:t>
            </a:r>
            <a:r>
              <a:rPr lang="zh-TW" altLang="en-US" b="0" dirty="0"/>
              <a:t>是否在陣列</a:t>
            </a:r>
            <a:r>
              <a:rPr lang="en-US" altLang="zh-TW" dirty="0"/>
              <a:t>data</a:t>
            </a:r>
            <a:r>
              <a:rPr lang="zh-TW" altLang="en-US" b="0" dirty="0"/>
              <a:t>中，並回傳目標值</a:t>
            </a:r>
            <a:r>
              <a:rPr lang="en-US" altLang="zh-TW" dirty="0"/>
              <a:t>target</a:t>
            </a:r>
            <a:r>
              <a:rPr lang="zh-TW" altLang="en-US" b="0" dirty="0"/>
              <a:t>所在的索引值。我們用流程圖表達如後：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2981325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2426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0ED3BA-DEE9-094B-B11A-34E2BD6AE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回想一下：二分搜尋法流程圖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0A6CE0B-4B5B-724E-AD2E-92BE57AEDD2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90109" y="1447800"/>
            <a:ext cx="7198731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21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453867-1DD4-4040-9C74-DAE4E49D1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二分搜尋法程式碼</a:t>
            </a:r>
            <a:r>
              <a:rPr kumimoji="1" lang="en-US" altLang="zh-TW" dirty="0"/>
              <a:t>-</a:t>
            </a:r>
            <a:r>
              <a:rPr kumimoji="1" lang="zh-TW" altLang="en-US" dirty="0"/>
              <a:t>流程圖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82ADAF5-D638-5848-849C-9018C861B0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2400" y="1380020"/>
            <a:ext cx="3947900" cy="4525963"/>
          </a:xfrm>
          <a:prstGeom prst="rect">
            <a:avLst/>
          </a:prstGeom>
        </p:spPr>
      </p:pic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268D374-D407-9B4E-9A5B-C943D25DDE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193370" y="1658073"/>
            <a:ext cx="4932303" cy="443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13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F96894-1B64-2F4D-A7DD-11F17FE73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820E1F-4C01-7645-A472-DFE056D9E4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B54F105-BAFA-FC47-BC06-6CD128D60B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-1"/>
            <a:ext cx="7924800" cy="6848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3811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49E183-9792-3E4F-90BF-DB3DE3299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二分搜尋法程式設計實作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3C0CA6-23B1-164E-AC13-FC94A535E5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74AFA25-4AE9-3049-80DB-EF938227D9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366838"/>
            <a:ext cx="8763000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0645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5-1</a:t>
            </a:r>
            <a:r>
              <a:rPr lang="zh-TW" altLang="en-US" dirty="0"/>
              <a:t>　排序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氣泡排序法</a:t>
            </a:r>
          </a:p>
          <a:p>
            <a:pPr lvl="1"/>
            <a:r>
              <a:rPr lang="zh-TW" altLang="en-US" b="0" dirty="0"/>
              <a:t>氣泡排序法是透過數個回合的兩兩數字比較與交換，將每一回合中最大的數字逐步交換到正確的位置，回顧第</a:t>
            </a:r>
            <a:r>
              <a:rPr lang="en-US" altLang="zh-TW" b="0" dirty="0"/>
              <a:t>2</a:t>
            </a:r>
            <a:r>
              <a:rPr lang="zh-TW" altLang="en-US" b="0" dirty="0"/>
              <a:t>章的氣泡排序法，我們以三個重點總結：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91135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178ECB-4327-B443-832F-2E3221E6D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A73B25-8387-8843-BC0F-2090253D77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D321631-ECC9-444E-9B6B-FB978A70A21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99" y="228600"/>
            <a:ext cx="8373719" cy="6542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2951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178ECB-4327-B443-832F-2E3221E6D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A73B25-8387-8843-BC0F-2090253D77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D321631-ECC9-444E-9B6B-FB978A70A21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61" y="990600"/>
            <a:ext cx="8820150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23819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155FD3-092C-D04C-B0FE-4F94E7755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二分搜尋法執行過程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0F4181-0C57-4A45-9252-342E51A9F6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7E0DCA5-6E67-7441-B51C-BA780660A8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081721B-AF52-AD4D-89F1-8C33204BD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841226"/>
            <a:ext cx="8382000" cy="362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8062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演算法效能分析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8153400" cy="5216624"/>
          </a:xfrm>
        </p:spPr>
        <p:txBody>
          <a:bodyPr>
            <a:normAutofit/>
          </a:bodyPr>
          <a:lstStyle/>
          <a:p>
            <a:r>
              <a:rPr lang="zh-TW" altLang="en-US" b="0" dirty="0"/>
              <a:t>在實際應用場合，演算法要處理的資料量通常非常大（例如：考生查詢學力測驗成績、警察輸入違規車輛車牌號碼搜尋車主姓名等）</a:t>
            </a:r>
            <a:endParaRPr lang="en-US" altLang="zh-TW" b="0" dirty="0"/>
          </a:p>
          <a:p>
            <a:r>
              <a:rPr lang="zh-TW" altLang="en-US" b="0" dirty="0"/>
              <a:t>由第</a:t>
            </a:r>
            <a:r>
              <a:rPr lang="en-US" altLang="zh-TW" b="0" dirty="0"/>
              <a:t>2</a:t>
            </a:r>
            <a:r>
              <a:rPr lang="zh-TW" altLang="en-US" b="0" dirty="0"/>
              <a:t>章的時間複雜度分析中，我們得知，從一個含有</a:t>
            </a:r>
            <a:r>
              <a:rPr lang="en-US" altLang="zh-TW" b="0" dirty="0"/>
              <a:t>N</a:t>
            </a:r>
            <a:r>
              <a:rPr lang="zh-TW" altLang="en-US" b="0" dirty="0"/>
              <a:t>個已排序的數列中搜尋，最壞的情況下，循序搜尋法會搜尋</a:t>
            </a:r>
            <a:r>
              <a:rPr lang="en-US" altLang="zh-TW" b="0" dirty="0"/>
              <a:t>N</a:t>
            </a:r>
            <a:r>
              <a:rPr lang="zh-TW" altLang="en-US" b="0" dirty="0"/>
              <a:t>次，而二分搜尋法只需要</a:t>
            </a:r>
            <a:r>
              <a:rPr lang="en-US" altLang="zh-TW" b="0" dirty="0"/>
              <a:t>log</a:t>
            </a:r>
            <a:r>
              <a:rPr lang="en-US" altLang="zh-TW" b="0" baseline="-25000" dirty="0"/>
              <a:t>2</a:t>
            </a:r>
            <a:r>
              <a:rPr lang="en-US" altLang="zh-TW" b="0" dirty="0"/>
              <a:t>N</a:t>
            </a:r>
            <a:r>
              <a:rPr lang="zh-TW" altLang="en-US" b="0" dirty="0"/>
              <a:t>次</a:t>
            </a:r>
          </a:p>
        </p:txBody>
      </p:sp>
    </p:spTree>
    <p:extLst>
      <p:ext uri="{BB962C8B-B14F-4D97-AF65-F5344CB8AC3E}">
        <p14:creationId xmlns:p14="http://schemas.microsoft.com/office/powerpoint/2010/main" val="41112303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F3818D-3406-C146-A0AA-3D5E41180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回顧：</a:t>
            </a:r>
            <a:r>
              <a:rPr lang="zh-TW" altLang="en-US" dirty="0"/>
              <a:t>演算法效能分析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1649BA-013D-074A-BB05-228050D3EBB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236762B-D84B-F64A-B4E5-05523CAC4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082" y="2350257"/>
            <a:ext cx="3482966" cy="292735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4EA5F24-8322-1748-AE52-0FFB4D7BE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71" y="2408758"/>
            <a:ext cx="5165611" cy="286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01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演算法效能分析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b="0" dirty="0"/>
              <a:t>實驗數據：</a:t>
            </a:r>
            <a:endParaRPr lang="en-US" altLang="zh-TW" b="0" dirty="0"/>
          </a:p>
          <a:p>
            <a:pPr lvl="1"/>
            <a:r>
              <a:rPr lang="zh-TW" altLang="en-US" b="0" dirty="0"/>
              <a:t>循序搜尋平均要花費</a:t>
            </a:r>
            <a:r>
              <a:rPr lang="en-US" altLang="zh-TW" b="0" dirty="0"/>
              <a:t>0.17</a:t>
            </a:r>
            <a:r>
              <a:rPr lang="zh-TW" altLang="en-US" b="0" dirty="0"/>
              <a:t>秒才能找到目標數值</a:t>
            </a:r>
            <a:endParaRPr lang="en-US" altLang="zh-TW" b="0" dirty="0"/>
          </a:p>
          <a:p>
            <a:pPr lvl="1"/>
            <a:r>
              <a:rPr lang="zh-TW" altLang="en-US" b="0" dirty="0"/>
              <a:t>二分搜尋花費的時間為</a:t>
            </a:r>
            <a:r>
              <a:rPr lang="en-US" altLang="zh-TW" b="0" dirty="0"/>
              <a:t>0.0000077</a:t>
            </a:r>
            <a:r>
              <a:rPr lang="zh-TW" altLang="en-US" b="0" dirty="0"/>
              <a:t>秒，遠小於循序搜尋所需的時間</a:t>
            </a:r>
            <a:endParaRPr lang="en-US" altLang="zh-TW" b="0" dirty="0"/>
          </a:p>
          <a:p>
            <a:r>
              <a:rPr lang="zh-TW" altLang="en-US" b="0" dirty="0"/>
              <a:t>實驗證明：</a:t>
            </a:r>
            <a:endParaRPr lang="en-US" altLang="zh-TW" b="0" dirty="0"/>
          </a:p>
          <a:p>
            <a:pPr lvl="1"/>
            <a:r>
              <a:rPr lang="zh-TW" altLang="en-US" b="0" dirty="0"/>
              <a:t>以演算法的效率來看，循序搜尋是一個效率較差的搜尋演算法。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43461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C9BE90-9028-1141-B050-E81D6DDF8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實力挑戰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2DB3E6-630A-0F4C-9393-0E1DD22408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CD3E67E-4F4F-6347-8FB8-A6C862298E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06C9E39-030C-134B-84BA-A17120D93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9144000" cy="548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9430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C208F1-C30B-184C-A707-A286D535A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實力挑戰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460FB0-2068-2E49-982D-D310C32D42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8A25379-DAE7-424C-994E-CF1BE400F71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19645"/>
            <a:ext cx="8547426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18411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4B70DF-5C32-B441-99DD-50545E773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/>
              <a:t>實力挑戰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98F9AF-D9C2-F747-84D1-F59E545852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0C8306E-D84B-2345-AAD8-C9EA9DA32D3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35D28A1-6C3D-B04B-8A45-D91749B73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119"/>
            <a:ext cx="9144000" cy="499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852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D633A2-DE77-EE4D-B82E-134114B52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EAFE0E-01FD-5C47-B4DE-3F6F00CCF9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B7A4667-1FA4-5E42-BBF6-C389A3144D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28561AE-BC72-7047-8DA6-AB87BA5A0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954"/>
            <a:ext cx="9144000" cy="652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54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5-1</a:t>
            </a:r>
            <a:r>
              <a:rPr lang="zh-TW" altLang="en-US" dirty="0"/>
              <a:t>　排序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氣泡排序法</a:t>
            </a: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4A0DE37-0822-4D4F-A4DE-FC999CE1D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2514600"/>
            <a:ext cx="7772400" cy="286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43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93ECBD5-CB99-3943-8F77-327FA7CF854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55543" y="1412875"/>
            <a:ext cx="7067864" cy="482441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回顧：氣泡排序法圖例</a:t>
            </a:r>
            <a:r>
              <a:rPr kumimoji="1" lang="en-US" altLang="zh-TW" dirty="0"/>
              <a:t>-</a:t>
            </a:r>
            <a:r>
              <a:rPr kumimoji="1" lang="zh-TW" altLang="en-US" dirty="0"/>
              <a:t>第</a:t>
            </a:r>
            <a:r>
              <a:rPr kumimoji="1" lang="en-US" altLang="zh-TW" dirty="0"/>
              <a:t>0</a:t>
            </a:r>
            <a:r>
              <a:rPr kumimoji="1" lang="zh-TW" altLang="en-US" dirty="0"/>
              <a:t>回合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8EB07DF-E848-6C48-8B66-63C5FD5AEEDB}"/>
              </a:ext>
            </a:extLst>
          </p:cNvPr>
          <p:cNvSpPr txBox="1"/>
          <p:nvPr/>
        </p:nvSpPr>
        <p:spPr>
          <a:xfrm>
            <a:off x="152400" y="6206808"/>
            <a:ext cx="2895600" cy="602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>
                <a:solidFill>
                  <a:srgbClr val="FF0000"/>
                </a:solidFill>
              </a:rPr>
              <a:t>考慮陣列的索引值常從</a:t>
            </a:r>
            <a:r>
              <a:rPr kumimoji="1" lang="en-US" altLang="zh-TW" sz="1600" dirty="0">
                <a:solidFill>
                  <a:srgbClr val="FF0000"/>
                </a:solidFill>
              </a:rPr>
              <a:t>0</a:t>
            </a:r>
            <a:r>
              <a:rPr kumimoji="1" lang="zh-TW" altLang="en-US" sz="1600" dirty="0">
                <a:solidFill>
                  <a:srgbClr val="FF0000"/>
                </a:solidFill>
              </a:rPr>
              <a:t>開始，這裡從第</a:t>
            </a:r>
            <a:r>
              <a:rPr kumimoji="1" lang="en-US" altLang="zh-TW" sz="1600" dirty="0">
                <a:solidFill>
                  <a:srgbClr val="FF0000"/>
                </a:solidFill>
              </a:rPr>
              <a:t>0</a:t>
            </a:r>
            <a:r>
              <a:rPr kumimoji="1" lang="zh-TW" altLang="en-US" sz="1600" dirty="0">
                <a:solidFill>
                  <a:srgbClr val="FF0000"/>
                </a:solidFill>
              </a:rPr>
              <a:t>回合算起</a:t>
            </a:r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725BA709-66C0-0B47-B4B0-5EAAC95DD306}"/>
              </a:ext>
            </a:extLst>
          </p:cNvPr>
          <p:cNvCxnSpPr>
            <a:cxnSpLocks/>
          </p:cNvCxnSpPr>
          <p:nvPr/>
        </p:nvCxnSpPr>
        <p:spPr>
          <a:xfrm flipV="1">
            <a:off x="612648" y="3454062"/>
            <a:ext cx="606552" cy="27527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963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回顧：氣泡排序法圖例</a:t>
            </a:r>
            <a:r>
              <a:rPr kumimoji="1" lang="en-US" altLang="zh-TW" dirty="0"/>
              <a:t>-</a:t>
            </a:r>
            <a:r>
              <a:rPr kumimoji="1" lang="zh-TW" altLang="en-US" dirty="0"/>
              <a:t>第</a:t>
            </a:r>
            <a:r>
              <a:rPr kumimoji="1" lang="en-US" altLang="zh-TW" dirty="0"/>
              <a:t>1</a:t>
            </a:r>
            <a:r>
              <a:rPr kumimoji="1" lang="zh-TW" altLang="en-US" dirty="0"/>
              <a:t>回合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543E600-38F5-9742-A16B-EB4C19652E7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86886" y="1412875"/>
            <a:ext cx="8005177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607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52061B-D76F-6C4A-BBD0-A74E0D86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FE80962-2335-744E-84DC-9F5D62AF9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957" y="0"/>
            <a:ext cx="69120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08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實例演練－氣泡排序法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b="0" dirty="0"/>
              <a:t>以氣泡排序演算法，將內含</a:t>
            </a:r>
            <a:r>
              <a:rPr lang="en-US" altLang="zh-TW" b="0" dirty="0"/>
              <a:t>5</a:t>
            </a:r>
            <a:r>
              <a:rPr lang="zh-TW" altLang="en-US" b="0" dirty="0"/>
              <a:t>個數字的陣列</a:t>
            </a:r>
            <a:r>
              <a:rPr lang="en-US" altLang="zh-TW" dirty="0"/>
              <a:t>data</a:t>
            </a:r>
            <a:r>
              <a:rPr lang="zh-TW" altLang="en-US" b="0" dirty="0"/>
              <a:t>，從小到大排列整齊。我們先看流程圖：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2981325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6080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164960-62C4-C04F-987C-CA22EB9B2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回想一下：氣泡排序法流程圖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D00562BA-E577-2E44-A57E-1B30775907B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07457" y="1295400"/>
            <a:ext cx="6963782" cy="545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9687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04E78Sample">
  <a:themeElements>
    <a:clrScheme name="模組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中庸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中庸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04E78Sample</Template>
  <TotalTime>13010</TotalTime>
  <Words>655</Words>
  <Application>Microsoft Macintosh PowerPoint</Application>
  <PresentationFormat>如螢幕大小 (4:3)</PresentationFormat>
  <Paragraphs>52</Paragraphs>
  <Slides>39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5" baseType="lpstr">
      <vt:lpstr>微軟正黑體</vt:lpstr>
      <vt:lpstr>Calibri</vt:lpstr>
      <vt:lpstr>Tw Cen MT</vt:lpstr>
      <vt:lpstr>Wingdings</vt:lpstr>
      <vt:lpstr>Wingdings 2</vt:lpstr>
      <vt:lpstr>04E78Sample</vt:lpstr>
      <vt:lpstr>第05章　重要演算法實作</vt:lpstr>
      <vt:lpstr>第5章　重要演算法實作</vt:lpstr>
      <vt:lpstr>5-1　排序</vt:lpstr>
      <vt:lpstr>5-1　排序</vt:lpstr>
      <vt:lpstr>回顧：氣泡排序法圖例-第0回合</vt:lpstr>
      <vt:lpstr>回顧：氣泡排序法圖例-第1回合</vt:lpstr>
      <vt:lpstr>PowerPoint 簡報</vt:lpstr>
      <vt:lpstr>實例演練－氣泡排序法</vt:lpstr>
      <vt:lpstr>回想一下：氣泡排序法流程圖</vt:lpstr>
      <vt:lpstr>氣泡排序法程式碼-流程圖</vt:lpstr>
      <vt:lpstr>氣泡排序法程式設計實作-1</vt:lpstr>
      <vt:lpstr>氣泡排序法程式設計實作-2</vt:lpstr>
      <vt:lpstr>PowerPoint 簡報</vt:lpstr>
      <vt:lpstr>PowerPoint 簡報</vt:lpstr>
      <vt:lpstr>PowerPoint 簡報</vt:lpstr>
      <vt:lpstr>IT加油站</vt:lpstr>
      <vt:lpstr>PowerPoint 簡報</vt:lpstr>
      <vt:lpstr>5-2　搜尋</vt:lpstr>
      <vt:lpstr>實例演練－循序搜尋法</vt:lpstr>
      <vt:lpstr>回想一下：循序搜尋法流程圖</vt:lpstr>
      <vt:lpstr>循序搜尋法程式碼-流程圖</vt:lpstr>
      <vt:lpstr>PowerPoint 簡報</vt:lpstr>
      <vt:lpstr>PowerPoint 簡報</vt:lpstr>
      <vt:lpstr>5-2　搜尋</vt:lpstr>
      <vt:lpstr>實例演練－二分搜尋法</vt:lpstr>
      <vt:lpstr>回想一下：二分搜尋法流程圖</vt:lpstr>
      <vt:lpstr>二分搜尋法程式碼-流程圖</vt:lpstr>
      <vt:lpstr>PowerPoint 簡報</vt:lpstr>
      <vt:lpstr>二分搜尋法程式設計實作-2</vt:lpstr>
      <vt:lpstr>PowerPoint 簡報</vt:lpstr>
      <vt:lpstr>PowerPoint 簡報</vt:lpstr>
      <vt:lpstr>二分搜尋法執行過程</vt:lpstr>
      <vt:lpstr>演算法效能分析</vt:lpstr>
      <vt:lpstr>回顧：演算法效能分析</vt:lpstr>
      <vt:lpstr>演算法效能分析</vt:lpstr>
      <vt:lpstr>實力挑戰</vt:lpstr>
      <vt:lpstr>實力挑戰</vt:lpstr>
      <vt:lpstr>實力挑戰</vt:lpstr>
      <vt:lpstr>PowerPoint 簡報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Aminul Islam</dc:creator>
  <cp:lastModifiedBy>A0608</cp:lastModifiedBy>
  <cp:revision>415</cp:revision>
  <cp:lastPrinted>2019-03-05T08:07:49Z</cp:lastPrinted>
  <dcterms:created xsi:type="dcterms:W3CDTF">2012-12-17T09:47:55Z</dcterms:created>
  <dcterms:modified xsi:type="dcterms:W3CDTF">2019-07-03T12:59:50Z</dcterms:modified>
</cp:coreProperties>
</file>